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0" r:id="rId4"/>
    <p:sldId id="261" r:id="rId5"/>
    <p:sldId id="263" r:id="rId6"/>
    <p:sldId id="264" r:id="rId7"/>
    <p:sldId id="262" r:id="rId8"/>
    <p:sldId id="258"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23330E-82BA-4CFD-AB03-D59F3E99183C}" type="datetimeFigureOut">
              <a:rPr lang="en-US" smtClean="0"/>
              <a:t>4/19/2019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B9589D-C2E3-453A-90A4-6ACA4532FD66}" type="slidenum">
              <a:rPr lang="en-US" smtClean="0"/>
              <a:t>‹#›</a:t>
            </a:fld>
            <a:endParaRPr lang="en-US"/>
          </a:p>
        </p:txBody>
      </p:sp>
    </p:spTree>
    <p:extLst>
      <p:ext uri="{BB962C8B-B14F-4D97-AF65-F5344CB8AC3E}">
        <p14:creationId xmlns:p14="http://schemas.microsoft.com/office/powerpoint/2010/main" val="708587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B9589D-C2E3-453A-90A4-6ACA4532FD66}" type="slidenum">
              <a:rPr lang="en-US" smtClean="0"/>
              <a:t>9</a:t>
            </a:fld>
            <a:endParaRPr lang="en-US"/>
          </a:p>
        </p:txBody>
      </p:sp>
    </p:spTree>
    <p:extLst>
      <p:ext uri="{BB962C8B-B14F-4D97-AF65-F5344CB8AC3E}">
        <p14:creationId xmlns:p14="http://schemas.microsoft.com/office/powerpoint/2010/main" val="519307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208E42A-4E17-4DC9-9185-C43399CB8675}" type="datetimeFigureOut">
              <a:rPr lang="en-US" smtClean="0"/>
              <a:t>4/19/2019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3096A46-1C9B-4B28-99A8-D5C5C6FEED1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8E42A-4E17-4DC9-9185-C43399CB8675}"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96A46-1C9B-4B28-99A8-D5C5C6FEED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8E42A-4E17-4DC9-9185-C43399CB8675}"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96A46-1C9B-4B28-99A8-D5C5C6FEED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08E42A-4E17-4DC9-9185-C43399CB8675}"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96A46-1C9B-4B28-99A8-D5C5C6FEED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8E42A-4E17-4DC9-9185-C43399CB8675}"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96A46-1C9B-4B28-99A8-D5C5C6FEED1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208E42A-4E17-4DC9-9185-C43399CB8675}"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96A46-1C9B-4B28-99A8-D5C5C6FEED1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08E42A-4E17-4DC9-9185-C43399CB8675}" type="datetimeFigureOut">
              <a:rPr lang="en-US" smtClean="0"/>
              <a:t>4/19/2019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096A46-1C9B-4B28-99A8-D5C5C6FEED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08E42A-4E17-4DC9-9185-C43399CB8675}" type="datetimeFigureOut">
              <a:rPr lang="en-US" smtClean="0"/>
              <a:t>4/19/2019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096A46-1C9B-4B28-99A8-D5C5C6FEED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8E42A-4E17-4DC9-9185-C43399CB8675}" type="datetimeFigureOut">
              <a:rPr lang="en-US" smtClean="0"/>
              <a:t>4/19/2019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096A46-1C9B-4B28-99A8-D5C5C6FEED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208E42A-4E17-4DC9-9185-C43399CB8675}" type="datetimeFigureOut">
              <a:rPr lang="en-US" smtClean="0"/>
              <a:t>4/19/2019</a:t>
            </a:fld>
            <a:endParaRPr lang="en-US"/>
          </a:p>
        </p:txBody>
      </p:sp>
      <p:sp>
        <p:nvSpPr>
          <p:cNvPr id="7" name="Slide Number Placeholder 6"/>
          <p:cNvSpPr>
            <a:spLocks noGrp="1"/>
          </p:cNvSpPr>
          <p:nvPr>
            <p:ph type="sldNum" sz="quarter" idx="12"/>
          </p:nvPr>
        </p:nvSpPr>
        <p:spPr/>
        <p:txBody>
          <a:bodyPr/>
          <a:lstStyle/>
          <a:p>
            <a:fld id="{83096A46-1C9B-4B28-99A8-D5C5C6FEED1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8E42A-4E17-4DC9-9185-C43399CB8675}" type="datetimeFigureOut">
              <a:rPr lang="en-US" smtClean="0"/>
              <a:t>4/19/2019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3096A46-1C9B-4B28-99A8-D5C5C6FEED1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208E42A-4E17-4DC9-9185-C43399CB8675}" type="datetimeFigureOut">
              <a:rPr lang="en-US" smtClean="0"/>
              <a:t>4/19/2019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3096A46-1C9B-4B28-99A8-D5C5C6FEED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Wealth </a:t>
            </a:r>
            <a:r>
              <a:rPr lang="en-US" dirty="0" smtClean="0"/>
              <a:t>Creation Information</a:t>
            </a:r>
            <a:endParaRPr lang="en-US" dirty="0"/>
          </a:p>
        </p:txBody>
      </p:sp>
      <p:sp>
        <p:nvSpPr>
          <p:cNvPr id="3" name="Subtitle 2"/>
          <p:cNvSpPr>
            <a:spLocks noGrp="1"/>
          </p:cNvSpPr>
          <p:nvPr>
            <p:ph type="subTitle" idx="1"/>
          </p:nvPr>
        </p:nvSpPr>
        <p:spPr/>
        <p:txBody>
          <a:bodyPr/>
          <a:lstStyle/>
          <a:p>
            <a:r>
              <a:rPr lang="en-US" dirty="0" smtClean="0"/>
              <a:t>Introduction </a:t>
            </a:r>
          </a:p>
          <a:p>
            <a:endParaRPr lang="en-US" dirty="0"/>
          </a:p>
          <a:p>
            <a:r>
              <a:rPr lang="en-US" smtClean="0"/>
              <a:t>Presenter: </a:t>
            </a:r>
            <a:r>
              <a:rPr lang="en-US" dirty="0" smtClean="0"/>
              <a:t>Martize Smith</a:t>
            </a:r>
          </a:p>
          <a:p>
            <a:endParaRPr lang="en-US" dirty="0" smtClean="0"/>
          </a:p>
          <a:p>
            <a:endParaRPr lang="en-US" dirty="0"/>
          </a:p>
        </p:txBody>
      </p:sp>
    </p:spTree>
    <p:extLst>
      <p:ext uri="{BB962C8B-B14F-4D97-AF65-F5344CB8AC3E}">
        <p14:creationId xmlns:p14="http://schemas.microsoft.com/office/powerpoint/2010/main" val="2809934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Wealth Defined </a:t>
            </a:r>
            <a:endParaRPr lang="en-US" dirty="0"/>
          </a:p>
        </p:txBody>
      </p:sp>
      <p:sp>
        <p:nvSpPr>
          <p:cNvPr id="3" name="Content Placeholder 2"/>
          <p:cNvSpPr>
            <a:spLocks noGrp="1"/>
          </p:cNvSpPr>
          <p:nvPr>
            <p:ph idx="1"/>
          </p:nvPr>
        </p:nvSpPr>
        <p:spPr/>
        <p:txBody>
          <a:bodyPr/>
          <a:lstStyle/>
          <a:p>
            <a:r>
              <a:rPr lang="en-US" dirty="0" smtClean="0"/>
              <a:t>Passive Income that exceeds living expenses </a:t>
            </a:r>
          </a:p>
          <a:p>
            <a:r>
              <a:rPr lang="en-US" dirty="0" smtClean="0"/>
              <a:t>Scenario: You quit/stop working your day job and expenses are still payed from income producing assets </a:t>
            </a:r>
          </a:p>
          <a:p>
            <a:endParaRPr lang="en-US" dirty="0"/>
          </a:p>
        </p:txBody>
      </p:sp>
    </p:spTree>
    <p:extLst>
      <p:ext uri="{BB962C8B-B14F-4D97-AF65-F5344CB8AC3E}">
        <p14:creationId xmlns:p14="http://schemas.microsoft.com/office/powerpoint/2010/main" val="3541383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Foundations of Wealth Creation</a:t>
            </a:r>
            <a:endParaRPr lang="en-US" dirty="0"/>
          </a:p>
        </p:txBody>
      </p:sp>
      <p:sp>
        <p:nvSpPr>
          <p:cNvPr id="5" name="Content Placeholder 4"/>
          <p:cNvSpPr>
            <a:spLocks noGrp="1"/>
          </p:cNvSpPr>
          <p:nvPr>
            <p:ph idx="1"/>
          </p:nvPr>
        </p:nvSpPr>
        <p:spPr/>
        <p:txBody>
          <a:bodyPr>
            <a:normAutofit/>
          </a:bodyPr>
          <a:lstStyle/>
          <a:p>
            <a:r>
              <a:rPr lang="en-US" sz="3600" dirty="0" smtClean="0"/>
              <a:t>1.</a:t>
            </a:r>
            <a:r>
              <a:rPr lang="en-US" sz="3600" dirty="0"/>
              <a:t> </a:t>
            </a:r>
            <a:r>
              <a:rPr lang="en-US" sz="3600" dirty="0" smtClean="0"/>
              <a:t>Vehicle to produce income/profits</a:t>
            </a:r>
          </a:p>
          <a:p>
            <a:pPr marL="68580" indent="0">
              <a:buNone/>
            </a:pPr>
            <a:r>
              <a:rPr lang="en-US" sz="3600" dirty="0" smtClean="0"/>
              <a:t>(Job, business)</a:t>
            </a:r>
          </a:p>
          <a:p>
            <a:r>
              <a:rPr lang="en-US" sz="3600" dirty="0" smtClean="0"/>
              <a:t>2. Savings </a:t>
            </a:r>
          </a:p>
          <a:p>
            <a:r>
              <a:rPr lang="en-US" sz="3600" smtClean="0"/>
              <a:t>3. Investments</a:t>
            </a:r>
            <a:endParaRPr lang="en-US" sz="3600" dirty="0" smtClean="0"/>
          </a:p>
          <a:p>
            <a:pPr marL="68580" indent="0">
              <a:buNone/>
            </a:pPr>
            <a:endParaRPr lang="en-US" dirty="0" smtClean="0"/>
          </a:p>
        </p:txBody>
      </p:sp>
    </p:spTree>
    <p:extLst>
      <p:ext uri="{BB962C8B-B14F-4D97-AF65-F5344CB8AC3E}">
        <p14:creationId xmlns:p14="http://schemas.microsoft.com/office/powerpoint/2010/main" val="3217235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Wealth Creation Approach</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1.</a:t>
            </a:r>
            <a:r>
              <a:rPr lang="en-US" dirty="0"/>
              <a:t> Decide on the exact amount of money you desire to have in your possession.</a:t>
            </a:r>
          </a:p>
          <a:p>
            <a:r>
              <a:rPr lang="en-US" dirty="0" smtClean="0"/>
              <a:t>2. Make </a:t>
            </a:r>
            <a:r>
              <a:rPr lang="en-US" dirty="0"/>
              <a:t>clear what will you give in return for amassing the wealth you are seeking.</a:t>
            </a:r>
          </a:p>
          <a:p>
            <a:r>
              <a:rPr lang="en-US" dirty="0" smtClean="0"/>
              <a:t>3. Determine </a:t>
            </a:r>
            <a:r>
              <a:rPr lang="en-US" dirty="0"/>
              <a:t>a clear deadline and definite date for the accomplishment of the wealth you intend to have.</a:t>
            </a:r>
          </a:p>
          <a:p>
            <a:r>
              <a:rPr lang="en-US" dirty="0" smtClean="0"/>
              <a:t>4. Create </a:t>
            </a:r>
            <a:r>
              <a:rPr lang="en-US" dirty="0"/>
              <a:t>a definite plan that guides your actions in your pursuit of financial success.</a:t>
            </a:r>
          </a:p>
          <a:p>
            <a:r>
              <a:rPr lang="en-US" dirty="0" smtClean="0"/>
              <a:t>5. Write </a:t>
            </a:r>
            <a:r>
              <a:rPr lang="en-US" dirty="0"/>
              <a:t>out a clear specific statement of the amount of money you intend to acquire, name the time limit for its acquisition, state what you intend to give in return for the money, and describe clearly the plan through which you intend to accumulate it.</a:t>
            </a:r>
          </a:p>
          <a:p>
            <a:r>
              <a:rPr lang="en-US" dirty="0" smtClean="0"/>
              <a:t>6. Review your statement at least monthly</a:t>
            </a:r>
            <a:endParaRPr lang="en-US" dirty="0"/>
          </a:p>
        </p:txBody>
      </p:sp>
    </p:spTree>
    <p:extLst>
      <p:ext uri="{BB962C8B-B14F-4D97-AF65-F5344CB8AC3E}">
        <p14:creationId xmlns:p14="http://schemas.microsoft.com/office/powerpoint/2010/main" val="1874333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Importance of risk tolerance</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Risk tolerance is critical for building wealth</a:t>
            </a:r>
          </a:p>
          <a:p>
            <a:r>
              <a:rPr lang="en-US" dirty="0" smtClean="0"/>
              <a:t>Risk tolerance acts as one of many criteria in choosing investments </a:t>
            </a:r>
          </a:p>
          <a:p>
            <a:r>
              <a:rPr lang="en-US" dirty="0" smtClean="0"/>
              <a:t>General rule of thumb (Low risk usually means having a low  rate of return on the money you invested vs high risk has potential to make a high return)</a:t>
            </a:r>
          </a:p>
          <a:p>
            <a:r>
              <a:rPr lang="en-US" dirty="0" smtClean="0"/>
              <a:t>Consider example: You invest $1000 in two different investments, one is low risk the other is high risk</a:t>
            </a:r>
          </a:p>
          <a:p>
            <a:pPr marL="68580" indent="0">
              <a:buNone/>
            </a:pPr>
            <a:r>
              <a:rPr lang="en-US" dirty="0" smtClean="0"/>
              <a:t>Low risk Investment  annually may only have return of 4%, sometimes lower, (1000*0.04)=$40 totaling $1,040</a:t>
            </a:r>
          </a:p>
          <a:p>
            <a:pPr marL="68580" indent="0">
              <a:buNone/>
            </a:pPr>
            <a:r>
              <a:rPr lang="en-US" dirty="0" smtClean="0"/>
              <a:t>High risk Investment annually may have a return of anything significantly larger than 4% could be 20% or more, same as (1000*0.20)=$200, totaling $1,200 </a:t>
            </a:r>
            <a:endParaRPr lang="en-US" dirty="0"/>
          </a:p>
        </p:txBody>
      </p:sp>
    </p:spTree>
    <p:extLst>
      <p:ext uri="{BB962C8B-B14F-4D97-AF65-F5344CB8AC3E}">
        <p14:creationId xmlns:p14="http://schemas.microsoft.com/office/powerpoint/2010/main" val="160375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Chart </a:t>
            </a:r>
            <a:endParaRPr lang="en-US" dirty="0"/>
          </a:p>
        </p:txBody>
      </p:sp>
      <p:sp>
        <p:nvSpPr>
          <p:cNvPr id="3" name="Content Placeholder 2"/>
          <p:cNvSpPr>
            <a:spLocks noGrp="1"/>
          </p:cNvSpPr>
          <p:nvPr>
            <p:ph idx="1"/>
          </p:nvPr>
        </p:nvSpPr>
        <p:spPr/>
        <p:txBody>
          <a:bodyPr/>
          <a:lstStyle/>
          <a:p>
            <a:r>
              <a:rPr lang="en-US" dirty="0" smtClean="0"/>
              <a:t>Creative way of visualizing what steps to take in stages leading up to your first investment </a:t>
            </a:r>
            <a:endParaRPr lang="en-US" dirty="0"/>
          </a:p>
        </p:txBody>
      </p:sp>
    </p:spTree>
    <p:extLst>
      <p:ext uri="{BB962C8B-B14F-4D97-AF65-F5344CB8AC3E}">
        <p14:creationId xmlns:p14="http://schemas.microsoft.com/office/powerpoint/2010/main" val="3261804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Wealth Creation Plan </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1.	Create a $1200 emergency account </a:t>
            </a:r>
          </a:p>
          <a:p>
            <a:r>
              <a:rPr lang="en-US" dirty="0" smtClean="0"/>
              <a:t>2.	Create a super emergency account (8 to 12 months of bills and expenses)</a:t>
            </a:r>
          </a:p>
          <a:p>
            <a:r>
              <a:rPr lang="en-US" dirty="0" smtClean="0"/>
              <a:t>3.	Pay off or pay down debts, starting with the smallest and progressing to the largest</a:t>
            </a:r>
          </a:p>
          <a:p>
            <a:r>
              <a:rPr lang="en-US" dirty="0" smtClean="0"/>
              <a:t>4.	Once your total debt is reduced by 30% to 70%, began investing in retirement accounts (10- 15% of salary at minimum) while simultaneously paying down remaining debts </a:t>
            </a:r>
          </a:p>
          <a:p>
            <a:r>
              <a:rPr lang="en-US" dirty="0" smtClean="0"/>
              <a:t>5.	Begin a higher education fund for your children (If any) while still investing Pay off mortgage, commercial or personal estate, or any such property</a:t>
            </a:r>
          </a:p>
          <a:p>
            <a:r>
              <a:rPr lang="en-US" dirty="0" smtClean="0"/>
              <a:t>6.	Aggressively invest, focusing on assets that generate income so that if you ever stop working cash flow continues to occur </a:t>
            </a:r>
          </a:p>
          <a:p>
            <a:r>
              <a:rPr lang="en-US" dirty="0" smtClean="0"/>
              <a:t>(Bonus</a:t>
            </a:r>
            <a:r>
              <a:rPr lang="en-US" dirty="0"/>
              <a:t>) Consider compound interest investing-is a method of calculating interest whereby interest earned over time is added to the principal.</a:t>
            </a:r>
          </a:p>
        </p:txBody>
      </p:sp>
    </p:spTree>
    <p:extLst>
      <p:ext uri="{BB962C8B-B14F-4D97-AF65-F5344CB8AC3E}">
        <p14:creationId xmlns:p14="http://schemas.microsoft.com/office/powerpoint/2010/main" val="3912003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r>
              <a:rPr lang="en-US" dirty="0" smtClean="0"/>
              <a:t>Work towards Assets</a:t>
            </a:r>
            <a:endParaRPr lang="en-US" dirty="0"/>
          </a:p>
        </p:txBody>
      </p:sp>
      <p:sp>
        <p:nvSpPr>
          <p:cNvPr id="9" name="Subtitle 8"/>
          <p:cNvSpPr>
            <a:spLocks noGrp="1"/>
          </p:cNvSpPr>
          <p:nvPr>
            <p:ph type="subTitle" idx="1"/>
          </p:nvPr>
        </p:nvSpPr>
        <p:spPr/>
        <p:txBody>
          <a:bodyPr>
            <a:normAutofit fontScale="85000" lnSpcReduction="10000"/>
          </a:bodyPr>
          <a:lstStyle/>
          <a:p>
            <a:r>
              <a:rPr lang="en-US" dirty="0" smtClean="0"/>
              <a:t>Business Ownership</a:t>
            </a:r>
          </a:p>
          <a:p>
            <a:r>
              <a:rPr lang="en-US" dirty="0" smtClean="0"/>
              <a:t>Real Estate </a:t>
            </a:r>
          </a:p>
          <a:p>
            <a:r>
              <a:rPr lang="en-US" dirty="0" smtClean="0"/>
              <a:t>Paper (Stocks, Bonds, Mutual Funds, </a:t>
            </a:r>
            <a:r>
              <a:rPr lang="en-US" dirty="0" err="1" smtClean="0"/>
              <a:t>etc</a:t>
            </a:r>
            <a:r>
              <a:rPr lang="en-US" dirty="0" smtClean="0"/>
              <a:t>)</a:t>
            </a:r>
          </a:p>
          <a:p>
            <a:r>
              <a:rPr lang="en-US" dirty="0" smtClean="0"/>
              <a:t>Commodities </a:t>
            </a:r>
            <a:endParaRPr lang="en-US" dirty="0"/>
          </a:p>
        </p:txBody>
      </p:sp>
    </p:spTree>
    <p:extLst>
      <p:ext uri="{BB962C8B-B14F-4D97-AF65-F5344CB8AC3E}">
        <p14:creationId xmlns:p14="http://schemas.microsoft.com/office/powerpoint/2010/main" val="858964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Don’t be intimidated &amp; seek financial security</a:t>
            </a:r>
          </a:p>
          <a:p>
            <a:r>
              <a:rPr lang="en-US" dirty="0" smtClean="0"/>
              <a:t>Read more finance books </a:t>
            </a:r>
          </a:p>
          <a:p>
            <a:r>
              <a:rPr lang="en-US" dirty="0" smtClean="0"/>
              <a:t>Spend less, save more, invest to grow net worth</a:t>
            </a:r>
          </a:p>
          <a:p>
            <a:r>
              <a:rPr lang="en-US" dirty="0" smtClean="0"/>
              <a:t>Focus on increasing passive income streams</a:t>
            </a:r>
          </a:p>
          <a:p>
            <a:r>
              <a:rPr lang="en-US" dirty="0" smtClean="0"/>
              <a:t>Enjoy the journey</a:t>
            </a:r>
          </a:p>
        </p:txBody>
      </p:sp>
    </p:spTree>
    <p:extLst>
      <p:ext uri="{BB962C8B-B14F-4D97-AF65-F5344CB8AC3E}">
        <p14:creationId xmlns:p14="http://schemas.microsoft.com/office/powerpoint/2010/main" val="1196290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142</TotalTime>
  <Words>390</Words>
  <Application>Microsoft Office PowerPoint</Application>
  <PresentationFormat>On-screen Show (4:3)</PresentationFormat>
  <Paragraphs>48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Wealth Creation Information</vt:lpstr>
      <vt:lpstr>Wealth Defined </vt:lpstr>
      <vt:lpstr>Foundations of Wealth Creation</vt:lpstr>
      <vt:lpstr>Wealth Creation Approach</vt:lpstr>
      <vt:lpstr>Importance of risk tolerance</vt:lpstr>
      <vt:lpstr>Flow Chart </vt:lpstr>
      <vt:lpstr>Wealth Creation Plan </vt:lpstr>
      <vt:lpstr>Work towards Assets</vt:lpstr>
      <vt:lpstr>Conclusion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Wealth Series</dc:title>
  <dc:creator>Mtsmith</dc:creator>
  <cp:lastModifiedBy>Mtsmith</cp:lastModifiedBy>
  <cp:revision>45</cp:revision>
  <dcterms:created xsi:type="dcterms:W3CDTF">2018-02-11T05:10:10Z</dcterms:created>
  <dcterms:modified xsi:type="dcterms:W3CDTF">2019-04-19T17:09:04Z</dcterms:modified>
</cp:coreProperties>
</file>